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6" r:id="rId3"/>
    <p:sldId id="258" r:id="rId4"/>
    <p:sldId id="272" r:id="rId5"/>
    <p:sldId id="259" r:id="rId6"/>
    <p:sldId id="261" r:id="rId7"/>
    <p:sldId id="260" r:id="rId8"/>
    <p:sldId id="263" r:id="rId9"/>
    <p:sldId id="264" r:id="rId10"/>
    <p:sldId id="265" r:id="rId11"/>
    <p:sldId id="267" r:id="rId12"/>
    <p:sldId id="27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6440F-B08D-8A9F-52E9-A6D1864A46C6}" v="69" dt="2025-08-14T15:24:12.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23" autoAdjust="0"/>
  </p:normalViewPr>
  <p:slideViewPr>
    <p:cSldViewPr snapToGrid="0">
      <p:cViewPr varScale="1">
        <p:scale>
          <a:sx n="59" d="100"/>
          <a:sy n="59" d="100"/>
        </p:scale>
        <p:origin x="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9E4936BA-A97F-87D4-02FD-5A89A10527EB}"/>
    <pc:docChg chg="modSld">
      <pc:chgData name="Guppy, Talia" userId="S::talia.guppy@lausd.net::a4cf7a8a-d662-4541-a89c-e346407241b2" providerId="AD" clId="Web-{9E4936BA-A97F-87D4-02FD-5A89A10527EB}" dt="2025-08-14T15:49:51.372" v="9"/>
      <pc:docMkLst>
        <pc:docMk/>
      </pc:docMkLst>
      <pc:sldChg chg="modNotes">
        <pc:chgData name="Guppy, Talia" userId="S::talia.guppy@lausd.net::a4cf7a8a-d662-4541-a89c-e346407241b2" providerId="AD" clId="Web-{9E4936BA-A97F-87D4-02FD-5A89A10527EB}" dt="2025-08-14T15:49:51.372" v="9"/>
        <pc:sldMkLst>
          <pc:docMk/>
          <pc:sldMk cId="3630951807" sldId="271"/>
        </pc:sldMkLst>
      </pc:sldChg>
    </pc:docChg>
  </pc:docChgLst>
  <pc:docChgLst>
    <pc:chgData name="Guppy, Talia" userId="S::talia.guppy@lausd.net::a4cf7a8a-d662-4541-a89c-e346407241b2" providerId="AD" clId="Web-{42A6440F-B08D-8A9F-52E9-A6D1864A46C6}"/>
    <pc:docChg chg="modSld">
      <pc:chgData name="Guppy, Talia" userId="S::talia.guppy@lausd.net::a4cf7a8a-d662-4541-a89c-e346407241b2" providerId="AD" clId="Web-{42A6440F-B08D-8A9F-52E9-A6D1864A46C6}" dt="2025-08-14T15:24:16.777" v="62"/>
      <pc:docMkLst>
        <pc:docMk/>
      </pc:docMkLst>
      <pc:sldChg chg="addSp modSp">
        <pc:chgData name="Guppy, Talia" userId="S::talia.guppy@lausd.net::a4cf7a8a-d662-4541-a89c-e346407241b2" providerId="AD" clId="Web-{42A6440F-B08D-8A9F-52E9-A6D1864A46C6}" dt="2025-08-14T15:10:56.478" v="21" actId="20577"/>
        <pc:sldMkLst>
          <pc:docMk/>
          <pc:sldMk cId="1072569539" sldId="256"/>
        </pc:sldMkLst>
        <pc:spChg chg="mod">
          <ac:chgData name="Guppy, Talia" userId="S::talia.guppy@lausd.net::a4cf7a8a-d662-4541-a89c-e346407241b2" providerId="AD" clId="Web-{42A6440F-B08D-8A9F-52E9-A6D1864A46C6}" dt="2025-08-14T15:10:56.478" v="21" actId="20577"/>
          <ac:spMkLst>
            <pc:docMk/>
            <pc:sldMk cId="1072569539" sldId="256"/>
            <ac:spMk id="5" creationId="{DF241918-EE20-4C01-8505-F78CBB41FF54}"/>
          </ac:spMkLst>
        </pc:spChg>
        <pc:picChg chg="add mod">
          <ac:chgData name="Guppy, Talia" userId="S::talia.guppy@lausd.net::a4cf7a8a-d662-4541-a89c-e346407241b2" providerId="AD" clId="Web-{42A6440F-B08D-8A9F-52E9-A6D1864A46C6}" dt="2025-08-14T15:10:21.978" v="1" actId="1076"/>
          <ac:picMkLst>
            <pc:docMk/>
            <pc:sldMk cId="1072569539" sldId="256"/>
            <ac:picMk id="2" creationId="{F8B62293-C711-7696-9A3F-FE89D96868BF}"/>
          </ac:picMkLst>
        </pc:picChg>
      </pc:sldChg>
      <pc:sldChg chg="delSp modSp">
        <pc:chgData name="Guppy, Talia" userId="S::talia.guppy@lausd.net::a4cf7a8a-d662-4541-a89c-e346407241b2" providerId="AD" clId="Web-{42A6440F-B08D-8A9F-52E9-A6D1864A46C6}" dt="2025-08-14T15:22:13.136" v="31" actId="14100"/>
        <pc:sldMkLst>
          <pc:docMk/>
          <pc:sldMk cId="619605881" sldId="267"/>
        </pc:sldMkLst>
        <pc:spChg chg="mod">
          <ac:chgData name="Guppy, Talia" userId="S::talia.guppy@lausd.net::a4cf7a8a-d662-4541-a89c-e346407241b2" providerId="AD" clId="Web-{42A6440F-B08D-8A9F-52E9-A6D1864A46C6}" dt="2025-08-14T15:22:13.136" v="31" actId="14100"/>
          <ac:spMkLst>
            <pc:docMk/>
            <pc:sldMk cId="619605881" sldId="267"/>
            <ac:spMk id="5" creationId="{456B2B73-F6E3-4059-B93C-3759166D50EE}"/>
          </ac:spMkLst>
        </pc:spChg>
        <pc:picChg chg="del">
          <ac:chgData name="Guppy, Talia" userId="S::talia.guppy@lausd.net::a4cf7a8a-d662-4541-a89c-e346407241b2" providerId="AD" clId="Web-{42A6440F-B08D-8A9F-52E9-A6D1864A46C6}" dt="2025-08-14T15:22:08.496" v="30"/>
          <ac:picMkLst>
            <pc:docMk/>
            <pc:sldMk cId="619605881" sldId="267"/>
            <ac:picMk id="4" creationId="{0BCDE918-E98C-4C71-839F-2143418904D4}"/>
          </ac:picMkLst>
        </pc:picChg>
      </pc:sldChg>
      <pc:sldChg chg="addSp delSp modSp mod setBg">
        <pc:chgData name="Guppy, Talia" userId="S::talia.guppy@lausd.net::a4cf7a8a-d662-4541-a89c-e346407241b2" providerId="AD" clId="Web-{42A6440F-B08D-8A9F-52E9-A6D1864A46C6}" dt="2025-08-14T15:24:16.777" v="62"/>
        <pc:sldMkLst>
          <pc:docMk/>
          <pc:sldMk cId="3630951807" sldId="271"/>
        </pc:sldMkLst>
        <pc:spChg chg="mod">
          <ac:chgData name="Guppy, Talia" userId="S::talia.guppy@lausd.net::a4cf7a8a-d662-4541-a89c-e346407241b2" providerId="AD" clId="Web-{42A6440F-B08D-8A9F-52E9-A6D1864A46C6}" dt="2025-08-14T15:24:16.777" v="62"/>
          <ac:spMkLst>
            <pc:docMk/>
            <pc:sldMk cId="3630951807" sldId="271"/>
            <ac:spMk id="2" creationId="{8FEE9473-3096-4792-8417-16521D6678F9}"/>
          </ac:spMkLst>
        </pc:spChg>
        <pc:spChg chg="add">
          <ac:chgData name="Guppy, Talia" userId="S::talia.guppy@lausd.net::a4cf7a8a-d662-4541-a89c-e346407241b2" providerId="AD" clId="Web-{42A6440F-B08D-8A9F-52E9-A6D1864A46C6}" dt="2025-08-14T15:24:16.777" v="62"/>
          <ac:spMkLst>
            <pc:docMk/>
            <pc:sldMk cId="3630951807" sldId="271"/>
            <ac:spMk id="16" creationId="{1CD07172-CD61-45EB-BEE3-F644503E5C8A}"/>
          </ac:spMkLst>
        </pc:spChg>
        <pc:spChg chg="add">
          <ac:chgData name="Guppy, Talia" userId="S::talia.guppy@lausd.net::a4cf7a8a-d662-4541-a89c-e346407241b2" providerId="AD" clId="Web-{42A6440F-B08D-8A9F-52E9-A6D1864A46C6}" dt="2025-08-14T15:24:16.777" v="62"/>
          <ac:spMkLst>
            <pc:docMk/>
            <pc:sldMk cId="3630951807" sldId="271"/>
            <ac:spMk id="18" creationId="{1EADA5DB-ED12-413A-AAB5-6A8D1152E6C4}"/>
          </ac:spMkLst>
        </pc:spChg>
        <pc:spChg chg="add">
          <ac:chgData name="Guppy, Talia" userId="S::talia.guppy@lausd.net::a4cf7a8a-d662-4541-a89c-e346407241b2" providerId="AD" clId="Web-{42A6440F-B08D-8A9F-52E9-A6D1864A46C6}" dt="2025-08-14T15:24:16.777" v="62"/>
          <ac:spMkLst>
            <pc:docMk/>
            <pc:sldMk cId="3630951807" sldId="271"/>
            <ac:spMk id="20" creationId="{8BA45E5C-ACB9-49E8-B4DB-5255C2376673}"/>
          </ac:spMkLst>
        </pc:spChg>
        <pc:spChg chg="add">
          <ac:chgData name="Guppy, Talia" userId="S::talia.guppy@lausd.net::a4cf7a8a-d662-4541-a89c-e346407241b2" providerId="AD" clId="Web-{42A6440F-B08D-8A9F-52E9-A6D1864A46C6}" dt="2025-08-14T15:24:16.777" v="62"/>
          <ac:spMkLst>
            <pc:docMk/>
            <pc:sldMk cId="3630951807" sldId="271"/>
            <ac:spMk id="22" creationId="{857E618C-1D7B-4A51-90C1-6106CD8A1AE7}"/>
          </ac:spMkLst>
        </pc:spChg>
        <pc:grpChg chg="add">
          <ac:chgData name="Guppy, Talia" userId="S::talia.guppy@lausd.net::a4cf7a8a-d662-4541-a89c-e346407241b2" providerId="AD" clId="Web-{42A6440F-B08D-8A9F-52E9-A6D1864A46C6}" dt="2025-08-14T15:24:16.777" v="62"/>
          <ac:grpSpMkLst>
            <pc:docMk/>
            <pc:sldMk cId="3630951807" sldId="271"/>
            <ac:grpSpMk id="8" creationId="{749C117F-F390-437B-ADB0-57E87EFF34F5}"/>
          </ac:grpSpMkLst>
        </pc:grpChg>
        <pc:picChg chg="add mod">
          <ac:chgData name="Guppy, Talia" userId="S::talia.guppy@lausd.net::a4cf7a8a-d662-4541-a89c-e346407241b2" providerId="AD" clId="Web-{42A6440F-B08D-8A9F-52E9-A6D1864A46C6}" dt="2025-08-14T15:24:16.777" v="62"/>
          <ac:picMkLst>
            <pc:docMk/>
            <pc:sldMk cId="3630951807" sldId="271"/>
            <ac:picMk id="3" creationId="{23D8378C-CCAA-FE2E-5E8F-2953D556E05F}"/>
          </ac:picMkLst>
        </pc:picChg>
        <pc:picChg chg="del">
          <ac:chgData name="Guppy, Talia" userId="S::talia.guppy@lausd.net::a4cf7a8a-d662-4541-a89c-e346407241b2" providerId="AD" clId="Web-{42A6440F-B08D-8A9F-52E9-A6D1864A46C6}" dt="2025-08-14T15:23:59.261" v="60"/>
          <ac:picMkLst>
            <pc:docMk/>
            <pc:sldMk cId="3630951807" sldId="271"/>
            <ac:picMk id="1026" creationId="{37D57405-6011-F562-25AF-DBB2610426DE}"/>
          </ac:picMkLst>
        </pc:picChg>
        <pc:cxnChg chg="add">
          <ac:chgData name="Guppy, Talia" userId="S::talia.guppy@lausd.net::a4cf7a8a-d662-4541-a89c-e346407241b2" providerId="AD" clId="Web-{42A6440F-B08D-8A9F-52E9-A6D1864A46C6}" dt="2025-08-14T15:24:16.777" v="62"/>
          <ac:cxnSpMkLst>
            <pc:docMk/>
            <pc:sldMk cId="3630951807" sldId="271"/>
            <ac:cxnSpMk id="14" creationId="{20742BC3-654B-4E41-9A6A-73A42E477639}"/>
          </ac:cxnSpMkLst>
        </pc:cxnChg>
      </pc:sldChg>
      <pc:sldChg chg="addSp delSp modSp mod setBg">
        <pc:chgData name="Guppy, Talia" userId="S::talia.guppy@lausd.net::a4cf7a8a-d662-4541-a89c-e346407241b2" providerId="AD" clId="Web-{42A6440F-B08D-8A9F-52E9-A6D1864A46C6}" dt="2025-08-14T15:23:56.543" v="59" actId="20577"/>
        <pc:sldMkLst>
          <pc:docMk/>
          <pc:sldMk cId="4099193132" sldId="273"/>
        </pc:sldMkLst>
        <pc:spChg chg="mod">
          <ac:chgData name="Guppy, Talia" userId="S::talia.guppy@lausd.net::a4cf7a8a-d662-4541-a89c-e346407241b2" providerId="AD" clId="Web-{42A6440F-B08D-8A9F-52E9-A6D1864A46C6}" dt="2025-08-14T15:22:55.043" v="34"/>
          <ac:spMkLst>
            <pc:docMk/>
            <pc:sldMk cId="4099193132" sldId="273"/>
            <ac:spMk id="2" creationId="{D98EFD5B-45BA-4ED7-8D6F-ADE37602F67E}"/>
          </ac:spMkLst>
        </pc:spChg>
        <pc:spChg chg="mod">
          <ac:chgData name="Guppy, Talia" userId="S::talia.guppy@lausd.net::a4cf7a8a-d662-4541-a89c-e346407241b2" providerId="AD" clId="Web-{42A6440F-B08D-8A9F-52E9-A6D1864A46C6}" dt="2025-08-14T15:23:56.543" v="59" actId="20577"/>
          <ac:spMkLst>
            <pc:docMk/>
            <pc:sldMk cId="4099193132" sldId="273"/>
            <ac:spMk id="5" creationId="{44C4C785-C35D-831B-5294-316E27415B7D}"/>
          </ac:spMkLst>
        </pc:spChg>
        <pc:spChg chg="del">
          <ac:chgData name="Guppy, Talia" userId="S::talia.guppy@lausd.net::a4cf7a8a-d662-4541-a89c-e346407241b2" providerId="AD" clId="Web-{42A6440F-B08D-8A9F-52E9-A6D1864A46C6}" dt="2025-08-14T15:22:55.043" v="34"/>
          <ac:spMkLst>
            <pc:docMk/>
            <pc:sldMk cId="4099193132" sldId="273"/>
            <ac:spMk id="192" creationId="{7E61F402-3445-458A-9A2B-D28FD288390C}"/>
          </ac:spMkLst>
        </pc:spChg>
        <pc:spChg chg="add">
          <ac:chgData name="Guppy, Talia" userId="S::talia.guppy@lausd.net::a4cf7a8a-d662-4541-a89c-e346407241b2" providerId="AD" clId="Web-{42A6440F-B08D-8A9F-52E9-A6D1864A46C6}" dt="2025-08-14T15:22:55.043" v="34"/>
          <ac:spMkLst>
            <pc:docMk/>
            <pc:sldMk cId="4099193132" sldId="273"/>
            <ac:spMk id="211" creationId="{1755C732-3264-4614-8316-41F75483710B}"/>
          </ac:spMkLst>
        </pc:spChg>
        <pc:spChg chg="add">
          <ac:chgData name="Guppy, Talia" userId="S::talia.guppy@lausd.net::a4cf7a8a-d662-4541-a89c-e346407241b2" providerId="AD" clId="Web-{42A6440F-B08D-8A9F-52E9-A6D1864A46C6}" dt="2025-08-14T15:22:55.043" v="34"/>
          <ac:spMkLst>
            <pc:docMk/>
            <pc:sldMk cId="4099193132" sldId="273"/>
            <ac:spMk id="219" creationId="{4AD786D6-2C42-45AF-888B-F2038C4D0A70}"/>
          </ac:spMkLst>
        </pc:spChg>
        <pc:grpChg chg="del">
          <ac:chgData name="Guppy, Talia" userId="S::talia.guppy@lausd.net::a4cf7a8a-d662-4541-a89c-e346407241b2" providerId="AD" clId="Web-{42A6440F-B08D-8A9F-52E9-A6D1864A46C6}" dt="2025-08-14T15:22:55.043" v="34"/>
          <ac:grpSpMkLst>
            <pc:docMk/>
            <pc:sldMk cId="4099193132" sldId="273"/>
            <ac:grpSpMk id="193" creationId="{A673C096-95AE-4644-B76C-1DF1B667DC44}"/>
          </ac:grpSpMkLst>
        </pc:grpChg>
        <pc:grpChg chg="add">
          <ac:chgData name="Guppy, Talia" userId="S::talia.guppy@lausd.net::a4cf7a8a-d662-4541-a89c-e346407241b2" providerId="AD" clId="Web-{42A6440F-B08D-8A9F-52E9-A6D1864A46C6}" dt="2025-08-14T15:22:55.043" v="34"/>
          <ac:grpSpMkLst>
            <pc:docMk/>
            <pc:sldMk cId="4099193132" sldId="273"/>
            <ac:grpSpMk id="203" creationId="{749C117F-F390-437B-ADB0-57E87EFF34F5}"/>
          </ac:grpSpMkLst>
        </pc:grpChg>
        <pc:grpChg chg="add">
          <ac:chgData name="Guppy, Talia" userId="S::talia.guppy@lausd.net::a4cf7a8a-d662-4541-a89c-e346407241b2" providerId="AD" clId="Web-{42A6440F-B08D-8A9F-52E9-A6D1864A46C6}" dt="2025-08-14T15:22:55.043" v="34"/>
          <ac:grpSpMkLst>
            <pc:docMk/>
            <pc:sldMk cId="4099193132" sldId="273"/>
            <ac:grpSpMk id="213" creationId="{59C7C6ED-4EA1-4532-A820-59A8ADEEE0F9}"/>
          </ac:grpSpMkLst>
        </pc:grpChg>
        <pc:picChg chg="add mod">
          <ac:chgData name="Guppy, Talia" userId="S::talia.guppy@lausd.net::a4cf7a8a-d662-4541-a89c-e346407241b2" providerId="AD" clId="Web-{42A6440F-B08D-8A9F-52E9-A6D1864A46C6}" dt="2025-08-14T15:22:55.043" v="34"/>
          <ac:picMkLst>
            <pc:docMk/>
            <pc:sldMk cId="4099193132" sldId="273"/>
            <ac:picMk id="3" creationId="{B6E5A54F-EEE7-9C3B-84AB-3D4D1535E0EC}"/>
          </ac:picMkLst>
        </pc:picChg>
        <pc:picChg chg="del">
          <ac:chgData name="Guppy, Talia" userId="S::talia.guppy@lausd.net::a4cf7a8a-d662-4541-a89c-e346407241b2" providerId="AD" clId="Web-{42A6440F-B08D-8A9F-52E9-A6D1864A46C6}" dt="2025-08-14T15:22:26.761" v="32"/>
          <ac:picMkLst>
            <pc:docMk/>
            <pc:sldMk cId="4099193132" sldId="273"/>
            <ac:picMk id="4" creationId="{2550DF6A-135C-AFB5-E955-DFC7B56D6D6B}"/>
          </ac:picMkLst>
        </pc:picChg>
        <pc:cxnChg chg="add">
          <ac:chgData name="Guppy, Talia" userId="S::talia.guppy@lausd.net::a4cf7a8a-d662-4541-a89c-e346407241b2" providerId="AD" clId="Web-{42A6440F-B08D-8A9F-52E9-A6D1864A46C6}" dt="2025-08-14T15:22:55.043" v="34"/>
          <ac:cxnSpMkLst>
            <pc:docMk/>
            <pc:sldMk cId="4099193132" sldId="273"/>
            <ac:cxnSpMk id="209" creationId="{20742BC3-654B-4E41-9A6A-73A42E47763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77BA4-9ECA-4310-A24C-7B84BEA6C82B}"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E6CD8-2DC1-43A3-A8C5-824EB2D23004}" type="slidenum">
              <a:rPr lang="en-US" smtClean="0"/>
              <a:t>‹#›</a:t>
            </a:fld>
            <a:endParaRPr lang="en-US"/>
          </a:p>
        </p:txBody>
      </p:sp>
    </p:spTree>
    <p:extLst>
      <p:ext uri="{BB962C8B-B14F-4D97-AF65-F5344CB8AC3E}">
        <p14:creationId xmlns:p14="http://schemas.microsoft.com/office/powerpoint/2010/main" val="69211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discussion whether the preferred term should be Native American, American Indian, or Indigenous American.  For purposes of this document, we are echoing the language of “California Native American Day” </a:t>
            </a:r>
          </a:p>
        </p:txBody>
      </p:sp>
      <p:sp>
        <p:nvSpPr>
          <p:cNvPr id="4" name="Slide Number Placeholder 3"/>
          <p:cNvSpPr>
            <a:spLocks noGrp="1"/>
          </p:cNvSpPr>
          <p:nvPr>
            <p:ph type="sldNum" sz="quarter" idx="5"/>
          </p:nvPr>
        </p:nvSpPr>
        <p:spPr/>
        <p:txBody>
          <a:bodyPr/>
          <a:lstStyle/>
          <a:p>
            <a:fld id="{2A4E6CD8-2DC1-43A3-A8C5-824EB2D23004}" type="slidenum">
              <a:rPr lang="en-US" smtClean="0"/>
              <a:t>1</a:t>
            </a:fld>
            <a:endParaRPr lang="en-US"/>
          </a:p>
        </p:txBody>
      </p:sp>
    </p:spTree>
    <p:extLst>
      <p:ext uri="{BB962C8B-B14F-4D97-AF65-F5344CB8AC3E}">
        <p14:creationId xmlns:p14="http://schemas.microsoft.com/office/powerpoint/2010/main" val="134380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3</a:t>
            </a:fld>
            <a:endParaRPr lang="en-US"/>
          </a:p>
        </p:txBody>
      </p:sp>
    </p:spTree>
    <p:extLst>
      <p:ext uri="{BB962C8B-B14F-4D97-AF65-F5344CB8AC3E}">
        <p14:creationId xmlns:p14="http://schemas.microsoft.com/office/powerpoint/2010/main" val="7425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Narcisa Higuera was one of the last fluent </a:t>
            </a:r>
            <a:r>
              <a:rPr lang="en-US" sz="1200" i="1" dirty="0" err="1"/>
              <a:t>Tongva</a:t>
            </a:r>
            <a:r>
              <a:rPr lang="en-US" sz="1200" i="1" dirty="0"/>
              <a:t> speakers. This picture was taken in 1905.</a:t>
            </a:r>
          </a:p>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4</a:t>
            </a:fld>
            <a:endParaRPr lang="en-US"/>
          </a:p>
        </p:txBody>
      </p:sp>
    </p:spTree>
    <p:extLst>
      <p:ext uri="{BB962C8B-B14F-4D97-AF65-F5344CB8AC3E}">
        <p14:creationId xmlns:p14="http://schemas.microsoft.com/office/powerpoint/2010/main" val="332440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the teachers’ guide https://native-land.ca/wp/wp-content/uploads/2019/03/teacher_guide_2019_final.pdf</a:t>
            </a:r>
          </a:p>
          <a:p>
            <a:r>
              <a:rPr lang="en-US" dirty="0"/>
              <a:t>For more information, visit http://www.indianedla.net/ </a:t>
            </a:r>
          </a:p>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11</a:t>
            </a:fld>
            <a:endParaRPr lang="en-US"/>
          </a:p>
        </p:txBody>
      </p:sp>
    </p:spTree>
    <p:extLst>
      <p:ext uri="{BB962C8B-B14F-4D97-AF65-F5344CB8AC3E}">
        <p14:creationId xmlns:p14="http://schemas.microsoft.com/office/powerpoint/2010/main" val="387047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please scan the QR code to complete the survey: </a:t>
            </a:r>
          </a:p>
          <a:p>
            <a:endParaRPr lang="en-US" dirty="0"/>
          </a:p>
        </p:txBody>
      </p:sp>
      <p:sp>
        <p:nvSpPr>
          <p:cNvPr id="4" name="Slide Number Placeholder 3"/>
          <p:cNvSpPr>
            <a:spLocks noGrp="1"/>
          </p:cNvSpPr>
          <p:nvPr>
            <p:ph type="sldNum" sz="quarter" idx="5"/>
          </p:nvPr>
        </p:nvSpPr>
        <p:spPr/>
        <p:txBody>
          <a:bodyPr/>
          <a:lstStyle/>
          <a:p>
            <a:fld id="{2A4E6CD8-2DC1-43A3-A8C5-824EB2D23004}" type="slidenum">
              <a:rPr lang="en-US" smtClean="0"/>
              <a:t>13</a:t>
            </a:fld>
            <a:endParaRPr lang="en-US"/>
          </a:p>
        </p:txBody>
      </p:sp>
    </p:spTree>
    <p:extLst>
      <p:ext uri="{BB962C8B-B14F-4D97-AF65-F5344CB8AC3E}">
        <p14:creationId xmlns:p14="http://schemas.microsoft.com/office/powerpoint/2010/main" val="97960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med.lausd.org/apps/pages/index.jsp?uREC_ID=4406207&amp;type=d&amp;pREC_ID=2638793&amp;tota11y=tru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ative-land.ca/" TargetMode="External"/><Relationship Id="rId5" Type="http://schemas.openxmlformats.org/officeDocument/2006/relationships/image" Target="../media/image17.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hyperlink" Target="https://www.lausd.org/human-relation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241918-EE20-4C01-8505-F78CBB41FF54}"/>
              </a:ext>
            </a:extLst>
          </p:cNvPr>
          <p:cNvSpPr>
            <a:spLocks noGrp="1"/>
          </p:cNvSpPr>
          <p:nvPr>
            <p:ph idx="1"/>
          </p:nvPr>
        </p:nvSpPr>
        <p:spPr>
          <a:xfrm>
            <a:off x="6585283" y="1227221"/>
            <a:ext cx="4182535" cy="4648646"/>
          </a:xfrm>
        </p:spPr>
        <p:txBody>
          <a:bodyPr/>
          <a:lstStyle/>
          <a:p>
            <a:pPr marL="0" indent="0" algn="ctr">
              <a:buNone/>
            </a:pPr>
            <a:r>
              <a:rPr lang="en-US" dirty="0"/>
              <a:t>California Native American Day</a:t>
            </a:r>
          </a:p>
          <a:p>
            <a:pPr marL="0" indent="0" algn="ctr">
              <a:buNone/>
            </a:pPr>
            <a:endParaRPr lang="en-US" sz="1800" dirty="0"/>
          </a:p>
          <a:p>
            <a:pPr marL="0" indent="0" algn="ctr">
              <a:buNone/>
            </a:pPr>
            <a:r>
              <a:rPr lang="en-US" sz="1800" dirty="0"/>
              <a:t>Human Relations, Diversity &amp; Equity</a:t>
            </a:r>
          </a:p>
          <a:p>
            <a:pPr marL="0" indent="0" algn="ctr">
              <a:buNone/>
            </a:pPr>
            <a:r>
              <a:rPr lang="en-US" sz="1800" dirty="0"/>
              <a:t>Student Support and Attendance Services</a:t>
            </a:r>
          </a:p>
          <a:p>
            <a:endParaRPr lang="en-US" sz="1800" dirty="0"/>
          </a:p>
          <a:p>
            <a:endParaRPr lang="en-US" dirty="0"/>
          </a:p>
        </p:txBody>
      </p:sp>
      <p:pic>
        <p:nvPicPr>
          <p:cNvPr id="7" name="Picture 4" descr="California Native American Day [Friday, September 27, 2019] - YouTube">
            <a:extLst>
              <a:ext uri="{FF2B5EF4-FFF2-40B4-BE49-F238E27FC236}">
                <a16:creationId xmlns:a16="http://schemas.microsoft.com/office/drawing/2014/main" id="{123DDB85-27CE-4D5C-9775-8E01F494E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62" y="1890713"/>
            <a:ext cx="5469466" cy="30765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up of a logo&#10;&#10;AI-generated content may be incorrect.">
            <a:extLst>
              <a:ext uri="{FF2B5EF4-FFF2-40B4-BE49-F238E27FC236}">
                <a16:creationId xmlns:a16="http://schemas.microsoft.com/office/drawing/2014/main" id="{F8B62293-C711-7696-9A3F-FE89D96868BF}"/>
              </a:ext>
            </a:extLst>
          </p:cNvPr>
          <p:cNvPicPr>
            <a:picLocks noChangeAspect="1"/>
          </p:cNvPicPr>
          <p:nvPr/>
        </p:nvPicPr>
        <p:blipFill>
          <a:blip r:embed="rId4"/>
          <a:stretch>
            <a:fillRect/>
          </a:stretch>
        </p:blipFill>
        <p:spPr>
          <a:xfrm>
            <a:off x="1085366" y="5385741"/>
            <a:ext cx="1962150" cy="581025"/>
          </a:xfrm>
          <a:prstGeom prst="rect">
            <a:avLst/>
          </a:prstGeom>
        </p:spPr>
      </p:pic>
    </p:spTree>
    <p:extLst>
      <p:ext uri="{BB962C8B-B14F-4D97-AF65-F5344CB8AC3E}">
        <p14:creationId xmlns:p14="http://schemas.microsoft.com/office/powerpoint/2010/main" val="107256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4" name="Picture 19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5" name="Rectangle 19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6" name="Picture 19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8EFD5B-45BA-4ED7-8D6F-ADE37602F67E}"/>
              </a:ext>
            </a:extLst>
          </p:cNvPr>
          <p:cNvSpPr>
            <a:spLocks noGrp="1"/>
          </p:cNvSpPr>
          <p:nvPr>
            <p:ph type="title"/>
          </p:nvPr>
        </p:nvSpPr>
        <p:spPr>
          <a:xfrm>
            <a:off x="1295402" y="982132"/>
            <a:ext cx="3660056" cy="1325373"/>
          </a:xfrm>
        </p:spPr>
        <p:txBody>
          <a:bodyPr anchor="b">
            <a:normAutofit/>
          </a:bodyPr>
          <a:lstStyle/>
          <a:p>
            <a:r>
              <a:rPr lang="en-US" sz="2800" dirty="0">
                <a:solidFill>
                  <a:srgbClr val="262626"/>
                </a:solidFill>
              </a:rPr>
              <a:t>Honor and Acknowledge</a:t>
            </a:r>
          </a:p>
        </p:txBody>
      </p:sp>
      <p:cxnSp>
        <p:nvCxnSpPr>
          <p:cNvPr id="198" name="Straight Connector 197">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ABE6F62-F45B-45BA-A1A9-F8FDAA5FDA0D}"/>
              </a:ext>
            </a:extLst>
          </p:cNvPr>
          <p:cNvSpPr>
            <a:spLocks noGrp="1"/>
          </p:cNvSpPr>
          <p:nvPr>
            <p:ph idx="1"/>
          </p:nvPr>
        </p:nvSpPr>
        <p:spPr>
          <a:xfrm>
            <a:off x="848664" y="2533105"/>
            <a:ext cx="4444465" cy="3382094"/>
          </a:xfrm>
        </p:spPr>
        <p:txBody>
          <a:bodyPr>
            <a:normAutofit lnSpcReduction="10000"/>
          </a:bodyPr>
          <a:lstStyle/>
          <a:p>
            <a:pPr marL="0" indent="0" algn="ctr">
              <a:buNone/>
            </a:pPr>
            <a:r>
              <a:rPr lang="en-US" dirty="0">
                <a:solidFill>
                  <a:srgbClr val="262626"/>
                </a:solidFill>
              </a:rPr>
              <a:t>There are many Native Americans living in Los Angeles. </a:t>
            </a:r>
          </a:p>
          <a:p>
            <a:pPr marL="0" indent="0" algn="ctr">
              <a:buNone/>
            </a:pPr>
            <a:endParaRPr lang="en-US" dirty="0">
              <a:solidFill>
                <a:srgbClr val="262626"/>
              </a:solidFill>
            </a:endParaRPr>
          </a:p>
          <a:p>
            <a:pPr marL="0" indent="0" algn="ctr">
              <a:buNone/>
            </a:pPr>
            <a:r>
              <a:rPr lang="en-US" dirty="0">
                <a:solidFill>
                  <a:srgbClr val="262626"/>
                </a:solidFill>
              </a:rPr>
              <a:t>Every 4</a:t>
            </a:r>
            <a:r>
              <a:rPr lang="en-US" baseline="30000" dirty="0">
                <a:solidFill>
                  <a:srgbClr val="262626"/>
                </a:solidFill>
              </a:rPr>
              <a:t>th</a:t>
            </a:r>
            <a:r>
              <a:rPr lang="en-US" dirty="0">
                <a:solidFill>
                  <a:srgbClr val="262626"/>
                </a:solidFill>
              </a:rPr>
              <a:t> Friday in September we recognize California Native American Day to honor them and acknowledge their lands upon which we stand today. </a:t>
            </a:r>
          </a:p>
          <a:p>
            <a:pPr algn="ctr"/>
            <a:endParaRPr lang="en-US" sz="1600" dirty="0">
              <a:solidFill>
                <a:srgbClr val="262626"/>
              </a:solidFill>
            </a:endParaRPr>
          </a:p>
        </p:txBody>
      </p:sp>
      <p:pic>
        <p:nvPicPr>
          <p:cNvPr id="9220" name="Picture 4" descr="California Native American Day - State Capitol - Home | Facebook">
            <a:extLst>
              <a:ext uri="{FF2B5EF4-FFF2-40B4-BE49-F238E27FC236}">
                <a16:creationId xmlns:a16="http://schemas.microsoft.com/office/drawing/2014/main" id="{2A294809-249C-4562-AB3F-7F0EC2FC19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05"/>
          <a:stretch/>
        </p:blipFill>
        <p:spPr bwMode="auto">
          <a:xfrm>
            <a:off x="5597135" y="982131"/>
            <a:ext cx="5112532" cy="489373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2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0" name="Picture 139">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3" name="Picture 142">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69A2281-5408-4C9C-A59B-211C029DA2BC}"/>
              </a:ext>
            </a:extLst>
          </p:cNvPr>
          <p:cNvSpPr>
            <a:spLocks noGrp="1"/>
          </p:cNvSpPr>
          <p:nvPr>
            <p:ph type="title"/>
          </p:nvPr>
        </p:nvSpPr>
        <p:spPr>
          <a:xfrm>
            <a:off x="6094412" y="982132"/>
            <a:ext cx="4802185" cy="1303867"/>
          </a:xfrm>
        </p:spPr>
        <p:txBody>
          <a:bodyPr>
            <a:normAutofit/>
          </a:bodyPr>
          <a:lstStyle/>
          <a:p>
            <a:pPr>
              <a:lnSpc>
                <a:spcPct val="90000"/>
              </a:lnSpc>
            </a:pPr>
            <a:r>
              <a:rPr lang="en-US" sz="4100"/>
              <a:t>Acknowledge the first people of this land</a:t>
            </a:r>
          </a:p>
        </p:txBody>
      </p:sp>
      <p:sp>
        <p:nvSpPr>
          <p:cNvPr id="145" name="Rectangle 144">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Sogorea Te' Land Trust on Instagram: “California Indian Day! . Great day to  learn some of the his… | California map, Native american tribes, Native  american culture">
            <a:extLst>
              <a:ext uri="{FF2B5EF4-FFF2-40B4-BE49-F238E27FC236}">
                <a16:creationId xmlns:a16="http://schemas.microsoft.com/office/drawing/2014/main" id="{D9E35BB1-C0B7-4FBE-AF98-B0E05F5B09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14" r="-3" b="-3"/>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31D1231-F6D2-4D46-83D4-05D0B10B0103}"/>
              </a:ext>
            </a:extLst>
          </p:cNvPr>
          <p:cNvSpPr>
            <a:spLocks noGrp="1"/>
          </p:cNvSpPr>
          <p:nvPr>
            <p:ph idx="1"/>
          </p:nvPr>
        </p:nvSpPr>
        <p:spPr>
          <a:xfrm>
            <a:off x="6094412" y="2556932"/>
            <a:ext cx="4802184" cy="1216693"/>
          </a:xfrm>
        </p:spPr>
        <p:txBody>
          <a:bodyPr>
            <a:normAutofit lnSpcReduction="10000"/>
          </a:bodyPr>
          <a:lstStyle/>
          <a:p>
            <a:pPr marL="0" indent="0">
              <a:buNone/>
            </a:pPr>
            <a:r>
              <a:rPr lang="en-US" dirty="0"/>
              <a:t>To find out on whose land you are on, follow this link </a:t>
            </a:r>
            <a:r>
              <a:rPr lang="en-US" dirty="0">
                <a:hlinkClick r:id="rId6"/>
              </a:rPr>
              <a:t>https://native-land.ca/</a:t>
            </a:r>
            <a:r>
              <a:rPr lang="en-US" dirty="0"/>
              <a:t> and enter your address.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456B2B73-F6E3-4059-B93C-3759166D50EE}"/>
              </a:ext>
            </a:extLst>
          </p:cNvPr>
          <p:cNvSpPr txBox="1"/>
          <p:nvPr/>
        </p:nvSpPr>
        <p:spPr>
          <a:xfrm>
            <a:off x="6226652" y="4248835"/>
            <a:ext cx="4673725" cy="1200329"/>
          </a:xfrm>
          <a:prstGeom prst="rect">
            <a:avLst/>
          </a:prstGeom>
          <a:noFill/>
        </p:spPr>
        <p:txBody>
          <a:bodyPr wrap="square" lIns="91440" tIns="45720" rIns="91440" bIns="45720" rtlCol="0" anchor="t">
            <a:spAutoFit/>
          </a:bodyPr>
          <a:lstStyle/>
          <a:p>
            <a:pPr algn="ctr"/>
            <a:r>
              <a:rPr lang="en-US" dirty="0"/>
              <a:t>For more information, visit LAUSD </a:t>
            </a:r>
            <a:r>
              <a:rPr lang="en-US" dirty="0">
                <a:hlinkClick r:id="rId7"/>
              </a:rPr>
              <a:t>Title VI American Indian/Alaskan Native &amp; Indigenous Education Program</a:t>
            </a:r>
            <a:endParaRPr lang="en-US"/>
          </a:p>
          <a:p>
            <a:pPr algn="ctr"/>
            <a:endParaRPr lang="en-US"/>
          </a:p>
        </p:txBody>
      </p:sp>
    </p:spTree>
    <p:extLst>
      <p:ext uri="{BB962C8B-B14F-4D97-AF65-F5344CB8AC3E}">
        <p14:creationId xmlns:p14="http://schemas.microsoft.com/office/powerpoint/2010/main" val="61960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03" name="Group 202">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04" name="Picture 203">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5" name="Rectangle 204">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6" name="Picture 205">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7" name="Picture 206">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09" name="Straight Connector 208">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11" name="Rectangle 210">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4" name="Picture 213">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5" name="Rectangle 214">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6" name="Picture 215">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17" name="Picture 216">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8EFD5B-45BA-4ED7-8D6F-ADE37602F67E}"/>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000">
                <a:solidFill>
                  <a:srgbClr val="262626"/>
                </a:solidFill>
              </a:rPr>
              <a:t>Human Relations, Diversity &amp; Equity</a:t>
            </a:r>
          </a:p>
        </p:txBody>
      </p:sp>
      <p:sp>
        <p:nvSpPr>
          <p:cNvPr id="5" name="Content Placeholder 4">
            <a:extLst>
              <a:ext uri="{FF2B5EF4-FFF2-40B4-BE49-F238E27FC236}">
                <a16:creationId xmlns:a16="http://schemas.microsoft.com/office/drawing/2014/main" id="{44C4C785-C35D-831B-5294-316E27415B7D}"/>
              </a:ext>
            </a:extLst>
          </p:cNvPr>
          <p:cNvSpPr>
            <a:spLocks noGrp="1"/>
          </p:cNvSpPr>
          <p:nvPr>
            <p:ph idx="1"/>
          </p:nvPr>
        </p:nvSpPr>
        <p:spPr>
          <a:xfrm>
            <a:off x="1298448" y="5540582"/>
            <a:ext cx="9603727" cy="388793"/>
          </a:xfrm>
        </p:spPr>
        <p:txBody>
          <a:bodyPr vert="horz" lIns="91440" tIns="45720" rIns="91440" bIns="45720" rtlCol="0" anchor="t">
            <a:normAutofit/>
          </a:bodyPr>
          <a:lstStyle/>
          <a:p>
            <a:pPr marL="0" indent="0" algn="ctr">
              <a:lnSpc>
                <a:spcPct val="90000"/>
              </a:lnSpc>
              <a:buNone/>
            </a:pPr>
            <a:r>
              <a:rPr lang="en-US" sz="2000" dirty="0">
                <a:solidFill>
                  <a:srgbClr val="000000"/>
                </a:solidFill>
              </a:rPr>
              <a:t>For additional resources, visit us at: </a:t>
            </a:r>
            <a:r>
              <a:rPr lang="en-US" sz="2000" dirty="0">
                <a:solidFill>
                  <a:srgbClr val="000000"/>
                </a:solidFill>
                <a:ea typeface="+mn-lt"/>
                <a:cs typeface="+mn-lt"/>
                <a:hlinkClick r:id="rId7"/>
              </a:rPr>
              <a:t>https://www.lausd.org/human-relations</a:t>
            </a:r>
            <a:r>
              <a:rPr lang="en-US" sz="2000" dirty="0">
                <a:solidFill>
                  <a:srgbClr val="000000"/>
                </a:solidFill>
                <a:ea typeface="+mn-lt"/>
                <a:cs typeface="+mn-lt"/>
              </a:rPr>
              <a:t> </a:t>
            </a:r>
            <a:endParaRPr lang="en-US" sz="2000" kern="1200" cap="none" dirty="0">
              <a:solidFill>
                <a:srgbClr val="000000"/>
              </a:solidFill>
              <a:effectLst/>
              <a:latin typeface="+mn-lt"/>
            </a:endParaRPr>
          </a:p>
        </p:txBody>
      </p:sp>
      <p:sp>
        <p:nvSpPr>
          <p:cNvPr id="219" name="Rectangle 218">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eb page&#10;&#10;AI-generated content may be incorrect.">
            <a:extLst>
              <a:ext uri="{FF2B5EF4-FFF2-40B4-BE49-F238E27FC236}">
                <a16:creationId xmlns:a16="http://schemas.microsoft.com/office/drawing/2014/main" id="{B6E5A54F-EEE7-9C3B-84AB-3D4D1535E0EC}"/>
              </a:ext>
            </a:extLst>
          </p:cNvPr>
          <p:cNvPicPr>
            <a:picLocks noChangeAspect="1"/>
          </p:cNvPicPr>
          <p:nvPr/>
        </p:nvPicPr>
        <p:blipFill>
          <a:blip r:embed="rId8"/>
          <a:stretch>
            <a:fillRect/>
          </a:stretch>
        </p:blipFill>
        <p:spPr>
          <a:xfrm>
            <a:off x="3085838" y="1410207"/>
            <a:ext cx="6026686" cy="2455875"/>
          </a:xfrm>
          <a:prstGeom prst="rect">
            <a:avLst/>
          </a:prstGeom>
        </p:spPr>
      </p:pic>
      <p:cxnSp>
        <p:nvCxnSpPr>
          <p:cNvPr id="221" name="Straight Connector 220">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19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EE9473-3096-4792-8417-16521D6678F9}"/>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Teacher Feedback Survey</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qr code on a blue background&#10;&#10;AI-generated content may be incorrect.">
            <a:extLst>
              <a:ext uri="{FF2B5EF4-FFF2-40B4-BE49-F238E27FC236}">
                <a16:creationId xmlns:a16="http://schemas.microsoft.com/office/drawing/2014/main" id="{23D8378C-CCAA-FE2E-5E8F-2953D556E05F}"/>
              </a:ext>
            </a:extLst>
          </p:cNvPr>
          <p:cNvPicPr>
            <a:picLocks noChangeAspect="1"/>
          </p:cNvPicPr>
          <p:nvPr/>
        </p:nvPicPr>
        <p:blipFill>
          <a:blip r:embed="rId6"/>
          <a:stretch>
            <a:fillRect/>
          </a:stretch>
        </p:blipFill>
        <p:spPr>
          <a:xfrm>
            <a:off x="5691056" y="609602"/>
            <a:ext cx="5587749" cy="5587749"/>
          </a:xfrm>
          <a:prstGeom prst="rect">
            <a:avLst/>
          </a:prstGeom>
        </p:spPr>
      </p:pic>
    </p:spTree>
    <p:extLst>
      <p:ext uri="{BB962C8B-B14F-4D97-AF65-F5344CB8AC3E}">
        <p14:creationId xmlns:p14="http://schemas.microsoft.com/office/powerpoint/2010/main" val="363095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4506-59E4-4729-9D71-994AA604B336}"/>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344FBE91-EF24-423C-949D-FACF9C2FF711}"/>
              </a:ext>
            </a:extLst>
          </p:cNvPr>
          <p:cNvSpPr>
            <a:spLocks noGrp="1"/>
          </p:cNvSpPr>
          <p:nvPr>
            <p:ph idx="1"/>
          </p:nvPr>
        </p:nvSpPr>
        <p:spPr/>
        <p:txBody>
          <a:bodyPr/>
          <a:lstStyle/>
          <a:p>
            <a:pPr marL="0" indent="0">
              <a:buNone/>
            </a:pPr>
            <a:r>
              <a:rPr lang="en-US" dirty="0"/>
              <a:t>What do you think it was like in Los Angeles 200 years ago?  </a:t>
            </a:r>
          </a:p>
          <a:p>
            <a:pPr marL="0" indent="0">
              <a:buNone/>
            </a:pPr>
            <a:r>
              <a:rPr lang="en-US" dirty="0"/>
              <a:t>… before the freeways,</a:t>
            </a:r>
          </a:p>
          <a:p>
            <a:pPr marL="0" indent="0">
              <a:buNone/>
            </a:pPr>
            <a:r>
              <a:rPr lang="en-US" dirty="0"/>
              <a:t>… before all the buildings</a:t>
            </a:r>
          </a:p>
        </p:txBody>
      </p:sp>
      <p:pic>
        <p:nvPicPr>
          <p:cNvPr id="10250" name="Picture 10" descr="400+ Free Brainstorm &amp; Meeting Images - Pixabay">
            <a:extLst>
              <a:ext uri="{FF2B5EF4-FFF2-40B4-BE49-F238E27FC236}">
                <a16:creationId xmlns:a16="http://schemas.microsoft.com/office/drawing/2014/main" id="{4D1ADE2B-3FA9-41E7-A54D-DBE32C564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788" y="206141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9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of Native Peoples in and Around Los Angeles County">
            <a:extLst>
              <a:ext uri="{FF2B5EF4-FFF2-40B4-BE49-F238E27FC236}">
                <a16:creationId xmlns:a16="http://schemas.microsoft.com/office/drawing/2014/main" id="{9ECCEAFB-E221-4151-8623-4CFC3E5ED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04" y="949443"/>
            <a:ext cx="6667500" cy="38481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0897EDEF-5759-4BDF-8446-513C2D510688}"/>
              </a:ext>
            </a:extLst>
          </p:cNvPr>
          <p:cNvSpPr>
            <a:spLocks noGrp="1"/>
          </p:cNvSpPr>
          <p:nvPr>
            <p:ph sz="half" idx="1"/>
          </p:nvPr>
        </p:nvSpPr>
        <p:spPr>
          <a:xfrm>
            <a:off x="878695" y="2056524"/>
            <a:ext cx="4109827" cy="4076143"/>
          </a:xfrm>
        </p:spPr>
        <p:txBody>
          <a:bodyPr/>
          <a:lstStyle/>
          <a:p>
            <a:pPr marL="0" indent="0">
              <a:buNone/>
            </a:pPr>
            <a:r>
              <a:rPr lang="en-US" dirty="0"/>
              <a:t>The </a:t>
            </a:r>
            <a:r>
              <a:rPr lang="en-US" i="0" dirty="0" err="1">
                <a:solidFill>
                  <a:srgbClr val="222222"/>
                </a:solidFill>
                <a:effectLst/>
              </a:rPr>
              <a:t>Ventureño</a:t>
            </a:r>
            <a:r>
              <a:rPr lang="en-US" i="0" dirty="0">
                <a:solidFill>
                  <a:srgbClr val="222222"/>
                </a:solidFill>
                <a:effectLst/>
              </a:rPr>
              <a:t> (aka Chumas</a:t>
            </a:r>
            <a:r>
              <a:rPr lang="en-US" dirty="0">
                <a:solidFill>
                  <a:srgbClr val="222222"/>
                </a:solidFill>
              </a:rPr>
              <a:t>h)</a:t>
            </a:r>
            <a:r>
              <a:rPr lang="en-US" i="0" dirty="0">
                <a:solidFill>
                  <a:srgbClr val="222222"/>
                </a:solidFill>
                <a:effectLst/>
              </a:rPr>
              <a:t>, </a:t>
            </a:r>
            <a:r>
              <a:rPr lang="en-US" i="0" dirty="0" err="1">
                <a:solidFill>
                  <a:srgbClr val="222222"/>
                </a:solidFill>
                <a:effectLst/>
              </a:rPr>
              <a:t>Gabrieleño</a:t>
            </a:r>
            <a:r>
              <a:rPr lang="en-US" i="0" dirty="0">
                <a:solidFill>
                  <a:srgbClr val="222222"/>
                </a:solidFill>
                <a:effectLst/>
              </a:rPr>
              <a:t> (aka </a:t>
            </a:r>
            <a:r>
              <a:rPr lang="en-US" i="0" dirty="0" err="1">
                <a:solidFill>
                  <a:srgbClr val="222222"/>
                </a:solidFill>
                <a:effectLst/>
              </a:rPr>
              <a:t>Tongva</a:t>
            </a:r>
            <a:r>
              <a:rPr lang="en-US" i="0" dirty="0">
                <a:solidFill>
                  <a:srgbClr val="222222"/>
                </a:solidFill>
                <a:effectLst/>
              </a:rPr>
              <a:t>), and </a:t>
            </a:r>
            <a:r>
              <a:rPr lang="en-US" i="0" dirty="0" err="1">
                <a:solidFill>
                  <a:srgbClr val="222222"/>
                </a:solidFill>
                <a:effectLst/>
              </a:rPr>
              <a:t>Fernandeño</a:t>
            </a:r>
            <a:r>
              <a:rPr lang="en-US" dirty="0">
                <a:solidFill>
                  <a:srgbClr val="222222"/>
                </a:solidFill>
              </a:rPr>
              <a:t> Native American Indians were the first people of Los Angeles.  </a:t>
            </a:r>
          </a:p>
          <a:p>
            <a:pPr marL="0" indent="0">
              <a:buNone/>
            </a:pPr>
            <a:r>
              <a:rPr lang="en-US" dirty="0">
                <a:solidFill>
                  <a:srgbClr val="222222"/>
                </a:solidFill>
              </a:rPr>
              <a:t>They have lived here for over 1500 years. </a:t>
            </a:r>
            <a:endParaRPr lang="en-US" dirty="0"/>
          </a:p>
        </p:txBody>
      </p:sp>
    </p:spTree>
    <p:extLst>
      <p:ext uri="{BB962C8B-B14F-4D97-AF65-F5344CB8AC3E}">
        <p14:creationId xmlns:p14="http://schemas.microsoft.com/office/powerpoint/2010/main" val="228963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C8A9711C-2CD4-1C5D-7FA1-FC8F4EBB6174}"/>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dirty="0"/>
              <a:t>Colonization &amp; Missions</a:t>
            </a:r>
          </a:p>
        </p:txBody>
      </p:sp>
      <p:sp>
        <p:nvSpPr>
          <p:cNvPr id="26" name="Rectangle 25">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E160F9C0-7EAE-A6E6-46ED-10BA95E92C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070" r="10795" b="-2"/>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B1444C5-96E2-7DF8-CF15-F4590F87F637}"/>
              </a:ext>
            </a:extLst>
          </p:cNvPr>
          <p:cNvSpPr>
            <a:spLocks noGrp="1"/>
          </p:cNvSpPr>
          <p:nvPr>
            <p:ph sz="half" idx="1"/>
          </p:nvPr>
        </p:nvSpPr>
        <p:spPr>
          <a:xfrm>
            <a:off x="4636482" y="2556932"/>
            <a:ext cx="6260114" cy="3318936"/>
          </a:xfrm>
        </p:spPr>
        <p:txBody>
          <a:bodyPr vert="horz" lIns="91440" tIns="45720" rIns="91440" bIns="45720" rtlCol="0" anchor="t">
            <a:normAutofit/>
          </a:bodyPr>
          <a:lstStyle/>
          <a:p>
            <a:pPr marL="0" indent="0"/>
            <a:r>
              <a:rPr lang="en-US" dirty="0"/>
              <a:t>During colonization, the tribes were called by the names of the Spanish mission that were built on their territory. </a:t>
            </a:r>
            <a:endParaRPr lang="en-US"/>
          </a:p>
          <a:p>
            <a:pPr marL="0" indent="0"/>
            <a:r>
              <a:rPr lang="en-US" dirty="0"/>
              <a:t>These are not the names by which the different villages described themselves. </a:t>
            </a:r>
            <a:endParaRPr lang="en-US"/>
          </a:p>
          <a:p>
            <a:endParaRPr lang="en-US" dirty="0"/>
          </a:p>
        </p:txBody>
      </p:sp>
    </p:spTree>
    <p:extLst>
      <p:ext uri="{BB962C8B-B14F-4D97-AF65-F5344CB8AC3E}">
        <p14:creationId xmlns:p14="http://schemas.microsoft.com/office/powerpoint/2010/main" val="211176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103" name="Group 4102">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104" name="Picture 4103">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05" name="Rectangle 4104">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6" name="Picture 4105">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07" name="Picture 4106">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109" name="Straight Connector 4108">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111" name="Rectangle 4110">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3" name="Group 4112">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114" name="Picture 4113">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15" name="Rectangle 4114">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16" name="Picture 4115">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117" name="Picture 4116">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DE2E947-C411-42DE-A4D6-0913C8FE45AA}"/>
              </a:ext>
            </a:extLst>
          </p:cNvPr>
          <p:cNvSpPr>
            <a:spLocks noGrp="1"/>
          </p:cNvSpPr>
          <p:nvPr>
            <p:ph type="title"/>
          </p:nvPr>
        </p:nvSpPr>
        <p:spPr>
          <a:xfrm>
            <a:off x="6094412" y="982132"/>
            <a:ext cx="4802185" cy="1303867"/>
          </a:xfrm>
        </p:spPr>
        <p:txBody>
          <a:bodyPr vert="horz" lIns="91440" tIns="45720" rIns="91440" bIns="45720" rtlCol="0" anchor="ctr">
            <a:normAutofit/>
          </a:bodyPr>
          <a:lstStyle/>
          <a:p>
            <a:r>
              <a:rPr lang="en-US"/>
              <a:t>The </a:t>
            </a:r>
            <a:r>
              <a:rPr lang="en-US" i="0"/>
              <a:t>Gabrieleño</a:t>
            </a:r>
            <a:endParaRPr lang="en-US" b="1" dirty="0"/>
          </a:p>
        </p:txBody>
      </p:sp>
      <p:sp>
        <p:nvSpPr>
          <p:cNvPr id="4119" name="Rectangle 4118">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EC7A777-1A2F-43B6-B879-BBF68031CB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86" r="22954" b="2"/>
          <a:stretch/>
        </p:blipFill>
        <p:spPr bwMode="auto">
          <a:xfrm>
            <a:off x="1412683" y="1410208"/>
            <a:ext cx="3876801"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4121" name="Straight Connector 4120">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F9D33E45-2779-4007-BB1A-8C224A784EB5}"/>
              </a:ext>
            </a:extLst>
          </p:cNvPr>
          <p:cNvSpPr>
            <a:spLocks noGrp="1"/>
          </p:cNvSpPr>
          <p:nvPr>
            <p:ph sz="half" idx="2"/>
          </p:nvPr>
        </p:nvSpPr>
        <p:spPr>
          <a:xfrm>
            <a:off x="6094412" y="2556932"/>
            <a:ext cx="4802184" cy="3318936"/>
          </a:xfrm>
        </p:spPr>
        <p:txBody>
          <a:bodyPr vert="horz" lIns="91440" tIns="45720" rIns="91440" bIns="45720" rtlCol="0" anchor="t">
            <a:normAutofit/>
          </a:bodyPr>
          <a:lstStyle/>
          <a:p>
            <a:pPr marL="0" indent="0"/>
            <a:r>
              <a:rPr lang="en-US" dirty="0"/>
              <a:t>The </a:t>
            </a:r>
            <a:r>
              <a:rPr lang="en-US" dirty="0" err="1"/>
              <a:t>Gabrieleno</a:t>
            </a:r>
            <a:r>
              <a:rPr lang="en-US" dirty="0"/>
              <a:t> lived in South Los Angeles, and parts of Orange, San Bernardino and Riverside counties.</a:t>
            </a:r>
          </a:p>
          <a:p>
            <a:pPr marL="0" indent="0"/>
            <a:endParaRPr lang="en-US" dirty="0"/>
          </a:p>
          <a:p>
            <a:pPr marL="0" indent="0"/>
            <a:r>
              <a:rPr lang="en-US" dirty="0"/>
              <a:t>They lived peacefully and valued courage and respect.  </a:t>
            </a:r>
          </a:p>
          <a:p>
            <a:pPr marL="0" indent="0"/>
            <a:endParaRPr lang="en-US" dirty="0"/>
          </a:p>
        </p:txBody>
      </p:sp>
    </p:spTree>
    <p:extLst>
      <p:ext uri="{BB962C8B-B14F-4D97-AF65-F5344CB8AC3E}">
        <p14:creationId xmlns:p14="http://schemas.microsoft.com/office/powerpoint/2010/main" val="99302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638C-B335-4829-B7B3-45A3E5604C45}"/>
              </a:ext>
            </a:extLst>
          </p:cNvPr>
          <p:cNvSpPr>
            <a:spLocks noGrp="1"/>
          </p:cNvSpPr>
          <p:nvPr>
            <p:ph type="title"/>
          </p:nvPr>
        </p:nvSpPr>
        <p:spPr/>
        <p:txBody>
          <a:bodyPr/>
          <a:lstStyle/>
          <a:p>
            <a:r>
              <a:rPr lang="en-US" i="0" dirty="0">
                <a:solidFill>
                  <a:srgbClr val="222222"/>
                </a:solidFill>
                <a:effectLst/>
              </a:rPr>
              <a:t>The </a:t>
            </a:r>
            <a:r>
              <a:rPr lang="en-US" i="0" dirty="0" err="1">
                <a:solidFill>
                  <a:srgbClr val="222222"/>
                </a:solidFill>
                <a:effectLst/>
              </a:rPr>
              <a:t>Fernandeño</a:t>
            </a:r>
            <a:endParaRPr lang="en-US" dirty="0"/>
          </a:p>
        </p:txBody>
      </p:sp>
      <p:sp>
        <p:nvSpPr>
          <p:cNvPr id="3" name="Content Placeholder 2">
            <a:extLst>
              <a:ext uri="{FF2B5EF4-FFF2-40B4-BE49-F238E27FC236}">
                <a16:creationId xmlns:a16="http://schemas.microsoft.com/office/drawing/2014/main" id="{74E7EA53-C6E3-4957-9DB5-15AD1C2DE5CD}"/>
              </a:ext>
            </a:extLst>
          </p:cNvPr>
          <p:cNvSpPr>
            <a:spLocks noGrp="1"/>
          </p:cNvSpPr>
          <p:nvPr>
            <p:ph sz="half" idx="1"/>
          </p:nvPr>
        </p:nvSpPr>
        <p:spPr/>
        <p:txBody>
          <a:bodyPr/>
          <a:lstStyle/>
          <a:p>
            <a:r>
              <a:rPr lang="en-US" dirty="0"/>
              <a:t>The </a:t>
            </a:r>
            <a:r>
              <a:rPr lang="en-US" dirty="0" err="1"/>
              <a:t>Fernandernos</a:t>
            </a:r>
            <a:r>
              <a:rPr lang="en-US" dirty="0"/>
              <a:t> lived in what we now call the San Fernando Valley.</a:t>
            </a:r>
          </a:p>
          <a:p>
            <a:r>
              <a:rPr lang="en-US" dirty="0"/>
              <a:t>They called it the </a:t>
            </a:r>
            <a:r>
              <a:rPr lang="en-US" i="1" dirty="0"/>
              <a:t>Valley of Smoke </a:t>
            </a:r>
            <a:r>
              <a:rPr lang="en-US" dirty="0"/>
              <a:t>due to the smog caused by pollen and camp fires. </a:t>
            </a:r>
          </a:p>
        </p:txBody>
      </p:sp>
      <p:pic>
        <p:nvPicPr>
          <p:cNvPr id="6146" name="Picture 2" descr="Great Indian Migration in Los Angeles, 1772-1840">
            <a:extLst>
              <a:ext uri="{FF2B5EF4-FFF2-40B4-BE49-F238E27FC236}">
                <a16:creationId xmlns:a16="http://schemas.microsoft.com/office/drawing/2014/main" id="{0A1677AF-9C55-4077-903A-9592EDD185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12000" y="3072606"/>
            <a:ext cx="2857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9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 name="Picture 8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436CF25-4DA2-461B-A43E-BF676D197202}"/>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dirty="0"/>
              <a:t>Chumash</a:t>
            </a:r>
          </a:p>
        </p:txBody>
      </p:sp>
      <p:sp>
        <p:nvSpPr>
          <p:cNvPr id="87" name="Rectangle 8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humash Mural, City of Lompoc">
            <a:extLst>
              <a:ext uri="{FF2B5EF4-FFF2-40B4-BE49-F238E27FC236}">
                <a16:creationId xmlns:a16="http://schemas.microsoft.com/office/drawing/2014/main" id="{26594733-2500-4ED9-BC4B-30E3AF94DC35}"/>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0959" r="16455"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BB675FD-D15C-439C-AF53-953DE8C83FED}"/>
              </a:ext>
            </a:extLst>
          </p:cNvPr>
          <p:cNvSpPr>
            <a:spLocks noGrp="1"/>
          </p:cNvSpPr>
          <p:nvPr>
            <p:ph sz="half" idx="1"/>
          </p:nvPr>
        </p:nvSpPr>
        <p:spPr>
          <a:xfrm>
            <a:off x="7535824" y="2556932"/>
            <a:ext cx="3360771" cy="3318936"/>
          </a:xfrm>
        </p:spPr>
        <p:txBody>
          <a:bodyPr vert="horz" lIns="91440" tIns="45720" rIns="91440" bIns="45720" rtlCol="0" anchor="t">
            <a:normAutofit/>
          </a:bodyPr>
          <a:lstStyle/>
          <a:p>
            <a:pPr marL="0" indent="0">
              <a:buNone/>
            </a:pPr>
            <a:r>
              <a:rPr lang="en-US" dirty="0"/>
              <a:t>The Chumash lived in what became Malibu, Ventura and Santa Barbara</a:t>
            </a:r>
          </a:p>
        </p:txBody>
      </p:sp>
    </p:spTree>
    <p:extLst>
      <p:ext uri="{BB962C8B-B14F-4D97-AF65-F5344CB8AC3E}">
        <p14:creationId xmlns:p14="http://schemas.microsoft.com/office/powerpoint/2010/main" val="357067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79" name="Rectangle 78">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alifornia Native American Culture | Sutori">
            <a:extLst>
              <a:ext uri="{FF2B5EF4-FFF2-40B4-BE49-F238E27FC236}">
                <a16:creationId xmlns:a16="http://schemas.microsoft.com/office/drawing/2014/main" id="{19C160A2-C815-426E-B9AF-399395634A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63" r="-1"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3A7D70E-F965-440B-B4F4-66C0A6394BE7}"/>
              </a:ext>
            </a:extLst>
          </p:cNvPr>
          <p:cNvSpPr>
            <a:spLocks noGrp="1"/>
          </p:cNvSpPr>
          <p:nvPr>
            <p:ph idx="1"/>
          </p:nvPr>
        </p:nvSpPr>
        <p:spPr>
          <a:xfrm>
            <a:off x="7535824" y="2556932"/>
            <a:ext cx="3360771" cy="3318936"/>
          </a:xfrm>
        </p:spPr>
        <p:txBody>
          <a:bodyPr>
            <a:normAutofit/>
          </a:bodyPr>
          <a:lstStyle/>
          <a:p>
            <a:pPr marL="0" indent="0">
              <a:buNone/>
            </a:pPr>
            <a:r>
              <a:rPr lang="en-US" dirty="0"/>
              <a:t>The area was rich with acorns, pine nuts, small game, and fish. </a:t>
            </a:r>
          </a:p>
        </p:txBody>
      </p:sp>
    </p:spTree>
    <p:extLst>
      <p:ext uri="{BB962C8B-B14F-4D97-AF65-F5344CB8AC3E}">
        <p14:creationId xmlns:p14="http://schemas.microsoft.com/office/powerpoint/2010/main" val="245524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DBFE-967E-4910-9804-13E6089BE180}"/>
              </a:ext>
            </a:extLst>
          </p:cNvPr>
          <p:cNvSpPr>
            <a:spLocks noGrp="1"/>
          </p:cNvSpPr>
          <p:nvPr>
            <p:ph type="title"/>
          </p:nvPr>
        </p:nvSpPr>
        <p:spPr/>
        <p:txBody>
          <a:bodyPr/>
          <a:lstStyle/>
          <a:p>
            <a:r>
              <a:rPr lang="en-US" dirty="0"/>
              <a:t>Spanish Invasion</a:t>
            </a:r>
          </a:p>
        </p:txBody>
      </p:sp>
      <p:sp>
        <p:nvSpPr>
          <p:cNvPr id="3" name="Content Placeholder 2">
            <a:extLst>
              <a:ext uri="{FF2B5EF4-FFF2-40B4-BE49-F238E27FC236}">
                <a16:creationId xmlns:a16="http://schemas.microsoft.com/office/drawing/2014/main" id="{F7046394-E6E6-4C4C-92A6-5F5B15C14C42}"/>
              </a:ext>
            </a:extLst>
          </p:cNvPr>
          <p:cNvSpPr>
            <a:spLocks noGrp="1"/>
          </p:cNvSpPr>
          <p:nvPr>
            <p:ph idx="1"/>
          </p:nvPr>
        </p:nvSpPr>
        <p:spPr/>
        <p:txBody>
          <a:bodyPr/>
          <a:lstStyle/>
          <a:p>
            <a:r>
              <a:rPr lang="en-US" dirty="0"/>
              <a:t>The Native American Indians of Los Angeles suffered terribly at the hands of the Spanish. </a:t>
            </a:r>
          </a:p>
          <a:p>
            <a:r>
              <a:rPr lang="en-US" dirty="0"/>
              <a:t>Their lands were stolen, they were forced to give up their religions, languages, culture, and traditions. </a:t>
            </a:r>
          </a:p>
          <a:p>
            <a:r>
              <a:rPr lang="en-US" dirty="0"/>
              <a:t>Many died from diseases and maltreatment. </a:t>
            </a:r>
          </a:p>
        </p:txBody>
      </p:sp>
    </p:spTree>
    <p:extLst>
      <p:ext uri="{BB962C8B-B14F-4D97-AF65-F5344CB8AC3E}">
        <p14:creationId xmlns:p14="http://schemas.microsoft.com/office/powerpoint/2010/main" val="3454097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479</Words>
  <Application>Microsoft Office PowerPoint</Application>
  <PresentationFormat>Widescreen</PresentationFormat>
  <Paragraphs>52</Paragraphs>
  <Slides>13</Slides>
  <Notes>5</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PowerPoint Presentation</vt:lpstr>
      <vt:lpstr>reflection</vt:lpstr>
      <vt:lpstr>PowerPoint Presentation</vt:lpstr>
      <vt:lpstr>Colonization &amp; Missions</vt:lpstr>
      <vt:lpstr>The Gabrieleño</vt:lpstr>
      <vt:lpstr>The Fernandeño</vt:lpstr>
      <vt:lpstr>Chumash</vt:lpstr>
      <vt:lpstr>PowerPoint Presentation</vt:lpstr>
      <vt:lpstr>Spanish Invasion</vt:lpstr>
      <vt:lpstr>Honor and Acknowledge</vt:lpstr>
      <vt:lpstr>Acknowledge the first people of this land</vt:lpstr>
      <vt:lpstr>Human Relations, Diversity &amp; Equity</vt:lpstr>
      <vt:lpstr>Teacher 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Chiasson, Judy</dc:creator>
  <cp:lastModifiedBy>Gomez, Julie</cp:lastModifiedBy>
  <cp:revision>34</cp:revision>
  <dcterms:created xsi:type="dcterms:W3CDTF">2020-09-21T05:09:51Z</dcterms:created>
  <dcterms:modified xsi:type="dcterms:W3CDTF">2025-08-14T15:49:57Z</dcterms:modified>
</cp:coreProperties>
</file>